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865" r:id="rId3"/>
    <p:sldId id="1255" r:id="rId4"/>
    <p:sldId id="1070" r:id="rId5"/>
    <p:sldId id="1256" r:id="rId6"/>
    <p:sldId id="1385" r:id="rId7"/>
    <p:sldId id="1257" r:id="rId8"/>
    <p:sldId id="1259" r:id="rId9"/>
    <p:sldId id="1260" r:id="rId10"/>
    <p:sldId id="1261" r:id="rId11"/>
    <p:sldId id="1339" r:id="rId12"/>
    <p:sldId id="1340" r:id="rId13"/>
    <p:sldId id="1196" r:id="rId14"/>
    <p:sldId id="1197" r:id="rId15"/>
    <p:sldId id="1396" r:id="rId16"/>
    <p:sldId id="1397" r:id="rId17"/>
    <p:sldId id="1398" r:id="rId18"/>
    <p:sldId id="1399" r:id="rId19"/>
    <p:sldId id="1264" r:id="rId20"/>
    <p:sldId id="1202" r:id="rId21"/>
    <p:sldId id="1204" r:id="rId22"/>
    <p:sldId id="1268" r:id="rId23"/>
    <p:sldId id="1265" r:id="rId24"/>
    <p:sldId id="1266" r:id="rId25"/>
    <p:sldId id="1390" r:id="rId26"/>
    <p:sldId id="1270" r:id="rId28"/>
    <p:sldId id="1271" r:id="rId29"/>
    <p:sldId id="1272" r:id="rId30"/>
    <p:sldId id="1273" r:id="rId31"/>
    <p:sldId id="1274" r:id="rId32"/>
    <p:sldId id="1275" r:id="rId33"/>
    <p:sldId id="1276" r:id="rId34"/>
    <p:sldId id="1277" r:id="rId35"/>
    <p:sldId id="1278" r:id="rId36"/>
    <p:sldId id="1279" r:id="rId37"/>
    <p:sldId id="1280" r:id="rId38"/>
    <p:sldId id="1281" r:id="rId39"/>
    <p:sldId id="1282" r:id="rId40"/>
    <p:sldId id="1283" r:id="rId41"/>
    <p:sldId id="1284" r:id="rId42"/>
    <p:sldId id="1285" r:id="rId43"/>
    <p:sldId id="1286" r:id="rId44"/>
    <p:sldId id="1287" r:id="rId45"/>
    <p:sldId id="1288" r:id="rId46"/>
    <p:sldId id="1289" r:id="rId47"/>
    <p:sldId id="1337" r:id="rId48"/>
    <p:sldId id="1291" r:id="rId49"/>
    <p:sldId id="1338" r:id="rId50"/>
    <p:sldId id="1329" r:id="rId51"/>
    <p:sldId id="1327" r:id="rId52"/>
    <p:sldId id="1335" r:id="rId53"/>
    <p:sldId id="1331" r:id="rId54"/>
    <p:sldId id="1332" r:id="rId55"/>
    <p:sldId id="1333" r:id="rId56"/>
    <p:sldId id="1334" r:id="rId57"/>
    <p:sldId id="1341" r:id="rId58"/>
    <p:sldId id="1342" r:id="rId59"/>
    <p:sldId id="1336" r:id="rId60"/>
  </p:sldIdLst>
  <p:sldSz cx="9144000" cy="6858000" type="screen4x3"/>
  <p:notesSz cx="6858000" cy="9144000"/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2173" autoAdjust="0"/>
    <p:restoredTop sz="95400" autoAdjust="0"/>
  </p:normalViewPr>
  <p:slideViewPr>
    <p:cSldViewPr snapToGrid="0" showGuides="1">
      <p:cViewPr varScale="1">
        <p:scale>
          <a:sx n="72" d="100"/>
          <a:sy n="72" d="100"/>
        </p:scale>
        <p:origin x="-1014" y="-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tags" Target="tags/tag1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B244A-2DE3-4A47-AFFD-23395DDF85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9A454-DBA0-4881-AD35-E9CF0328B7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F128C12B-D472-446F-A73D-D9C813EEC44C}" type="slidenum">
              <a:rPr lang="en-US" altLang="zh-CN" sz="1200">
                <a:solidFill>
                  <a:prstClr val="black"/>
                </a:solidFill>
              </a:rPr>
            </a:fld>
            <a:endParaRPr lang="en-US" altLang="zh-CN" sz="1200">
              <a:solidFill>
                <a:prstClr val="black"/>
              </a:solidFill>
            </a:endParaRPr>
          </a:p>
        </p:txBody>
      </p:sp>
      <p:sp>
        <p:nvSpPr>
          <p:cNvPr id="2355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C4B5E2B-2630-49FC-8C3B-75D7FB50CAB8}" type="slidenum">
              <a:rPr lang="en-US" altLang="zh-CN" sz="1200">
                <a:solidFill>
                  <a:prstClr val="black"/>
                </a:solidFill>
                <a:sym typeface="Wingdings" panose="05000000000000000000" pitchFamily="2" charset="2"/>
              </a:rPr>
            </a:fld>
            <a:endParaRPr lang="en-US" altLang="zh-CN" sz="120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235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37F18-D91C-4473-9EE1-524F970E8C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23247-C4DD-48E8-B251-B70BB0D9374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mailto:wangll@cug.edu.c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hyperlink" Target="https://www.mathworks.com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www.tiobe.com/tiobe-index/" TargetMode="External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image" Target="../media/image1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41.wmf"/><Relationship Id="rId1" Type="http://schemas.openxmlformats.org/officeDocument/2006/relationships/oleObject" Target="../embeddings/oleObject1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wmf"/><Relationship Id="rId1" Type="http://schemas.openxmlformats.org/officeDocument/2006/relationships/oleObject" Target="../embeddings/oleObject2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47.wmf"/><Relationship Id="rId1" Type="http://schemas.openxmlformats.org/officeDocument/2006/relationships/oleObject" Target="../embeddings/oleObject3.bin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0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49.wmf"/><Relationship Id="rId1" Type="http://schemas.openxmlformats.org/officeDocument/2006/relationships/oleObject" Target="../embeddings/oleObject5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1108753"/>
            <a:ext cx="9144000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zh-CN" sz="66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sz="6600" b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语言</a:t>
            </a:r>
            <a:r>
              <a:rPr lang="zh-CN" altLang="en-US" sz="6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及应用</a:t>
            </a:r>
            <a:endParaRPr lang="en-US" altLang="zh-CN" sz="66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0" y="2858188"/>
            <a:ext cx="9144001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sz="3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汪玲玲</a:t>
            </a:r>
            <a:endParaRPr lang="en-US" altLang="zh-CN" sz="38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0" y="3778405"/>
            <a:ext cx="9144001" cy="276987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课程</a:t>
            </a:r>
            <a:r>
              <a:rPr lang="en-US" altLang="zh-CN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</a:t>
            </a:r>
            <a:r>
              <a:rPr lang="zh-CN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群</a:t>
            </a:r>
            <a:r>
              <a:rPr lang="en-US" altLang="zh-CN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3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545524218</a:t>
            </a:r>
            <a:endParaRPr lang="en-US" altLang="zh-CN" sz="30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sz="3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邮箱</a:t>
            </a:r>
            <a:r>
              <a:rPr lang="zh-CN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wangll@cug.edu.cn</a:t>
            </a:r>
            <a:endParaRPr lang="en-US" altLang="zh-CN" sz="30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None/>
              <a:defRPr/>
            </a:pPr>
            <a:r>
              <a:rPr lang="zh-CN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答疑办公室：东区</a:t>
            </a:r>
            <a:r>
              <a:rPr lang="en-US" altLang="zh-CN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老珠宝楼</a:t>
            </a:r>
            <a:r>
              <a:rPr lang="en-US" altLang="zh-CN" sz="3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517</a:t>
            </a:r>
            <a:endParaRPr lang="en-US" altLang="zh-CN" sz="30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endParaRPr lang="en-US" altLang="zh-CN" sz="3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地球物理</a:t>
            </a:r>
            <a:r>
              <a:rPr lang="zh-CN" altLang="en-US" sz="3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与空间信息学院</a:t>
            </a:r>
            <a:endParaRPr lang="zh-CN" altLang="en-US" sz="3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zh-CN" altLang="en-US" sz="3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中国地质大学（武汉</a:t>
            </a:r>
            <a:r>
              <a:rPr lang="zh-CN" altLang="en-US" sz="3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3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5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is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79127" y="830837"/>
            <a:ext cx="8202721" cy="5317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MATLAB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名字由</a:t>
            </a:r>
            <a:r>
              <a:rPr kumimoji="0" lang="en-US" altLang="zh-CN" sz="2400" b="1" i="0" u="sng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MAT</a:t>
            </a: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rix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和 </a:t>
            </a:r>
            <a:r>
              <a:rPr kumimoji="0" lang="en-US" altLang="zh-CN" sz="2400" b="1" i="0" u="sng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LAB</a:t>
            </a: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oratory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两词的前三个字母组合而成。那是20世纪七十年代，时任美国新墨西哥大学计算机科学系主任的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Cleve </a:t>
            </a: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Moler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出于减轻学生编程负担的动机，为学生设计了一组调用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LINPACK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和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EISPACK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矩阵软件工具包库程序的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“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通俗易用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”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的接口，此即用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FORTRAN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编写的萌芽状态的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MATLAB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。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1984年由</a:t>
            </a: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Little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Moler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Steve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Bangert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合作成立</a:t>
            </a: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MathWorks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公司，并把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MATLAB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正式推向市场。从这时起，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MATLAB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的内核采用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C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语言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编写，而且除原有的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数值计算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能力外，还新增了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数据图视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功能。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1997年仲春，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MATLAB5.0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版问世，紧接着是5.1、5.2，以及和1999年春的5.3版。现今的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MATLAB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拥有更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丰富的数据类型和结构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、更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友善的面向对象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、更加快速精良的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图形可视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、更广博的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数学和数据分析资源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、更多的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应用开发工具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chemeClr val="hlink"/>
              </a:buClr>
              <a:buSzTx/>
              <a:defRPr/>
            </a:pP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6418" y="686032"/>
            <a:ext cx="8893175" cy="6048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软件主要建立在向量、数组和矩阵基础上的一种分析和仿真工具软件，包含各种能够进行常规运算的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“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工具箱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”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，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如常用的矩阵代数运算、数组运算、方程求根以及函数求导积分符号运算、优化计算、统计、小波分析、神经网络等；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同时还提供了编程计算的编程特性，通过编程可以解决一些复杂的工程问题；也可绘制二维、三维图形，输出结果可视化。基本的程序是以C语言为基础开发的。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</a:t>
            </a:r>
            <a:r>
              <a:rPr kumimoji="0" lang="en-US" altLang="zh-CN" sz="2400" b="1" i="0" u="none" strike="noStrike" kern="1200" cap="none" spc="0" normalizeH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正是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MATLAB</a:t>
            </a: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软件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的强大数据处理功能和丰富多彩的可视化显示功能，从上一世纪80年代该软件问世以来，该软件风靡全球，受到工程技术人员的青睐和推崇，而且新版本不断完善。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</a:pPr>
            <a:r>
              <a:rPr lang="en-US" altLang="zh-CN" sz="24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 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https://www.mathworks.com/</a:t>
            </a:r>
            <a:endParaRPr lang="en-US" altLang="zh-CN" sz="24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50511" y="4902769"/>
            <a:ext cx="1716061" cy="1766044"/>
          </a:xfrm>
          <a:prstGeom prst="rect">
            <a:avLst/>
          </a:prstGeom>
        </p:spPr>
      </p:pic>
      <p:grpSp>
        <p:nvGrpSpPr>
          <p:cNvPr id="6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is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is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2260718"/>
            <a:ext cx="9144000" cy="23365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is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1590478"/>
            <a:ext cx="9144000" cy="36770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is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Transcribed from the official website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3896"/>
            <a:ext cx="9144000" cy="4430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45" b="31135"/>
          <a:stretch>
            <a:fillRect/>
          </a:stretch>
        </p:blipFill>
        <p:spPr>
          <a:xfrm>
            <a:off x="0" y="660189"/>
            <a:ext cx="9144000" cy="5339247"/>
          </a:xfrm>
          <a:prstGeom prst="rect">
            <a:avLst/>
          </a:prstGeom>
        </p:spPr>
      </p:pic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&amp; deep learning 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877352" y="3232708"/>
            <a:ext cx="7040071" cy="3028521"/>
          </a:xfrm>
          <a:prstGeom prst="rect">
            <a:avLst/>
          </a:prstGeom>
          <a:noFill/>
          <a:ln w="12700">
            <a:solidFill>
              <a:srgbClr val="0000FF"/>
            </a:solidFill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Classification</a:t>
            </a:r>
            <a:r>
              <a:rPr lang="en-US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Learner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分类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学习 </a:t>
            </a:r>
            <a:endParaRPr lang="en-US" altLang="zh-CN" sz="24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Deep</a:t>
            </a:r>
            <a:r>
              <a:rPr lang="en-US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Network 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Designer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深度神经网络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设计</a:t>
            </a:r>
            <a:endParaRPr lang="en-US" altLang="zh-CN" sz="2400" b="1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Neural Net 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Clustering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神经网络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聚类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分析</a:t>
            </a:r>
            <a:endParaRPr lang="en-US" altLang="zh-CN" sz="24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 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Fitting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神经网络拟合</a:t>
            </a:r>
            <a:endParaRPr lang="en-US" altLang="zh-CN" sz="24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 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Recognition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神经网络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模式识别</a:t>
            </a:r>
            <a:endParaRPr lang="en-US" altLang="zh-CN" sz="2400" b="1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 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Series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神经网络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时间序列分析</a:t>
            </a:r>
            <a:endParaRPr lang="en-US" altLang="zh-CN" sz="2400" b="1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Regression</a:t>
            </a:r>
            <a:r>
              <a:rPr lang="en-US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Learner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回归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学习</a:t>
            </a:r>
            <a:endParaRPr lang="en-US" altLang="zh-CN" sz="24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R2019b 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a Glance </a:t>
            </a:r>
            <a:r>
              <a:rPr lang="zh-CN" alt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发布</a:t>
            </a:r>
            <a:r>
              <a:rPr lang="zh-CN" alt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189"/>
            <a:ext cx="9144000" cy="6197811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169933" y="2492347"/>
            <a:ext cx="1181437" cy="8092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69932" y="5784456"/>
            <a:ext cx="712100" cy="1349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lang="zh-CN" alt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189"/>
            <a:ext cx="9144000" cy="581016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85288" y="4602863"/>
            <a:ext cx="44587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/>
              <a:t>MATLAB_cn-</a:t>
            </a:r>
            <a:r>
              <a:rPr lang="zh-CN" altLang="en-US" sz="2400" dirty="0">
                <a:solidFill>
                  <a:srgbClr val="0000FF"/>
                </a:solidFill>
              </a:rPr>
              <a:t>deep-learning</a:t>
            </a:r>
            <a:r>
              <a:rPr lang="zh-CN" altLang="en-US" sz="2400" dirty="0"/>
              <a:t>-vs-</a:t>
            </a:r>
            <a:r>
              <a:rPr lang="zh-CN" altLang="en-US" sz="2400" dirty="0">
                <a:solidFill>
                  <a:srgbClr val="0000FF"/>
                </a:solidFill>
              </a:rPr>
              <a:t>machine-learning</a:t>
            </a:r>
            <a:r>
              <a:rPr lang="zh-CN" altLang="en-US" sz="2400" dirty="0"/>
              <a:t>-ebook.pdf</a:t>
            </a:r>
            <a:endParaRPr lang="zh-CN" altLang="en-US" sz="2400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930585" y="6036658"/>
            <a:ext cx="210392" cy="1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29473" y="1087439"/>
            <a:ext cx="8885054" cy="524451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数值分析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矩阵计算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科学数据可视化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以及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非线性动态系统的建模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仿真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等诸多强大功能集成在一个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易于使用的视窗环境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中，为科学研究、工程设计以及必须进行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有效数值计算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的众多科学领域提供了一种全面的解决</a:t>
            </a: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方案。</a:t>
            </a:r>
            <a:endParaRPr lang="en-US" altLang="zh-CN" sz="24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endParaRPr lang="en-US" altLang="zh-CN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很大程度上摆脱了传统非交互式程序设计语言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（如</a:t>
            </a:r>
            <a:r>
              <a:rPr lang="en-US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Fortran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）的编辑</a:t>
            </a: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模式。</a:t>
            </a:r>
            <a:endParaRPr lang="en-US" altLang="zh-CN" sz="24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endParaRPr lang="en-US" altLang="zh-CN" sz="24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是一个高级的编程语言，它包含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控制语句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数据结构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endParaRPr lang="en-US" altLang="zh-CN" sz="24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用户可以在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命令窗口中将输入语句与执行命令同步</a:t>
            </a: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也可以先编写好一个较大的复杂的应用程序（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.m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文件）</a:t>
            </a: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后再一起运行。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is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is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660189"/>
            <a:ext cx="9144000" cy="61520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8027" y="1471706"/>
            <a:ext cx="5417723" cy="3447098"/>
          </a:xfrm>
          <a:prstGeom prst="rect">
            <a:avLst/>
          </a:prstGeom>
          <a:noFill/>
          <a:ln w="45720"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课程考核方式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参考教材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课程概览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is 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Why 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安装与卸载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开发环境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Group 9"/>
          <p:cNvGrpSpPr/>
          <p:nvPr/>
        </p:nvGrpSpPr>
        <p:grpSpPr bwMode="auto">
          <a:xfrm>
            <a:off x="0" y="704198"/>
            <a:ext cx="9144000" cy="63374"/>
            <a:chOff x="0" y="960"/>
            <a:chExt cx="5772" cy="32"/>
          </a:xfrm>
        </p:grpSpPr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0" y="127646"/>
            <a:ext cx="9144000" cy="55226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目录</a:t>
            </a:r>
            <a:endParaRPr lang="zh-CN" altLang="en-US" sz="4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634838" y="781763"/>
            <a:ext cx="5509162" cy="4817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797005"/>
            <a:ext cx="3634837" cy="4821015"/>
          </a:xfrm>
          <a:prstGeom prst="rect">
            <a:avLst/>
          </a:prstGeom>
        </p:spPr>
      </p:pic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is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8027" y="1471706"/>
            <a:ext cx="5417723" cy="3447098"/>
          </a:xfrm>
          <a:prstGeom prst="rect">
            <a:avLst/>
          </a:prstGeom>
          <a:noFill/>
          <a:ln w="45720"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课程考核方式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参考教材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课程概览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is 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Why MATLAB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安装与卸载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开发环境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Group 9"/>
          <p:cNvGrpSpPr/>
          <p:nvPr/>
        </p:nvGrpSpPr>
        <p:grpSpPr bwMode="auto">
          <a:xfrm>
            <a:off x="0" y="704198"/>
            <a:ext cx="9144000" cy="63374"/>
            <a:chOff x="0" y="960"/>
            <a:chExt cx="5772" cy="32"/>
          </a:xfrm>
        </p:grpSpPr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0" y="127646"/>
            <a:ext cx="9144000" cy="55226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目录</a:t>
            </a:r>
            <a:endParaRPr lang="zh-CN" altLang="en-US" sz="4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86117" y="1769094"/>
            <a:ext cx="8771766" cy="31885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功能强大</a:t>
            </a: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可以进行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矩阵运算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绘制函数和数据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实现算法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创建用户界面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连接其他编程语言的程序</a:t>
            </a: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endParaRPr lang="en-US" altLang="zh-CN" sz="28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endParaRPr lang="en-US" altLang="zh-CN" sz="28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应用广泛</a:t>
            </a: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：主要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应用于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工程计算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控制设计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信号处理与通讯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图像处理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信号检测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金融建模设计与分析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领域</a:t>
            </a:r>
            <a:endParaRPr lang="en-US" altLang="zh-CN" sz="28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86117" y="1135670"/>
            <a:ext cx="8771766" cy="482593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简捷易学</a:t>
            </a: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指令表达式与数学、工程中常用的形式十分相似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，故用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来解算问题要比用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FORTRAN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等语言完成相同的事情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简捷</a:t>
            </a:r>
            <a:endParaRPr lang="en-US" altLang="zh-CN" sz="28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endParaRPr lang="en-US" altLang="zh-CN" sz="28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兼容性强</a:t>
            </a: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：在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新的版本</a:t>
            </a: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FORTRAN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等的支持</a:t>
            </a:r>
            <a:endParaRPr lang="en-US" altLang="zh-CN" sz="28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国内外众多科研及工程人员采用</a:t>
            </a:r>
            <a:endParaRPr lang="en-US" altLang="zh-CN" sz="28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开源代码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：多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61" y="0"/>
            <a:ext cx="8049077" cy="6858000"/>
          </a:xfrm>
          <a:prstGeom prst="rect">
            <a:avLst/>
          </a:prstGeom>
        </p:spPr>
      </p:pic>
      <p:sp>
        <p:nvSpPr>
          <p:cNvPr id="3" name="AutoShape 2" descr="https://img-blog.csdn.net/20180420112045433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70059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altLang="zh-CN" sz="2400" b="1" dirty="0"/>
              <a:t>TIOBE Index for November </a:t>
            </a:r>
            <a:r>
              <a:rPr lang="da-DK" altLang="zh-CN" sz="2400" b="1" dirty="0" smtClean="0"/>
              <a:t>2019</a:t>
            </a:r>
            <a:endParaRPr lang="da-DK" altLang="zh-CN" sz="2400" b="1" dirty="0" smtClean="0"/>
          </a:p>
          <a:p>
            <a:pPr algn="ctr"/>
            <a:r>
              <a:rPr lang="en-US" altLang="zh-CN" sz="2400" b="1" dirty="0">
                <a:hlinkClick r:id="rId2"/>
              </a:rPr>
              <a:t>https://www.tiobe.com/tiobe-index</a:t>
            </a:r>
            <a:r>
              <a:rPr lang="en-US" altLang="zh-CN" sz="2400" b="1" dirty="0" smtClean="0">
                <a:hlinkClick r:id="rId2"/>
              </a:rPr>
              <a:t>/</a:t>
            </a:r>
            <a:endParaRPr lang="zh-CN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531277" y="922492"/>
            <a:ext cx="4024538" cy="2832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47460" y="6310439"/>
            <a:ext cx="4121643" cy="2832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1506606"/>
            <a:ext cx="914399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Tx/>
              <a:buNone/>
            </a:pPr>
            <a:r>
              <a:rPr lang="en-US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 </a:t>
            </a: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绘图非常方便</a:t>
            </a:r>
            <a:endParaRPr lang="en-US" altLang="zh-CN" sz="24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075432" y="2723752"/>
            <a:ext cx="3037332" cy="23576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64580" y="2073766"/>
            <a:ext cx="2979420" cy="3657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127183"/>
            <a:ext cx="3023616" cy="1719072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" y="599780"/>
            <a:ext cx="912534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Tx/>
              <a:buNone/>
            </a:pPr>
            <a:r>
              <a:rPr lang="en-US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 </a:t>
            </a: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具有功能强大的工具箱</a:t>
            </a:r>
            <a:endParaRPr lang="en-US" altLang="zh-CN" sz="24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979695"/>
            <a:ext cx="9147408" cy="1737625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H="1">
            <a:off x="4902705" y="1193053"/>
            <a:ext cx="404601" cy="436970"/>
          </a:xfrm>
          <a:prstGeom prst="straightConnector1">
            <a:avLst/>
          </a:prstGeom>
          <a:ln w="8382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8603" y="2717320"/>
            <a:ext cx="4568137" cy="4130097"/>
          </a:xfrm>
          <a:prstGeom prst="rect">
            <a:avLst/>
          </a:prstGeom>
        </p:spPr>
      </p:pic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660189"/>
            <a:ext cx="9125344" cy="6117246"/>
          </a:xfrm>
          <a:prstGeom prst="rect">
            <a:avLst/>
          </a:prstGeom>
        </p:spPr>
      </p:pic>
      <p:grpSp>
        <p:nvGrpSpPr>
          <p:cNvPr id="3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" y="599780"/>
            <a:ext cx="912534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Tx/>
              <a:buNone/>
            </a:pPr>
            <a:r>
              <a:rPr lang="en-US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 </a:t>
            </a: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具有功能强大的工具箱</a:t>
            </a:r>
            <a:endParaRPr lang="en-US" altLang="zh-CN" sz="24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1751291" y="969112"/>
            <a:ext cx="404601" cy="436970"/>
          </a:xfrm>
          <a:prstGeom prst="straightConnector1">
            <a:avLst/>
          </a:prstGeom>
          <a:ln w="8382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660189"/>
            <a:ext cx="9125344" cy="6117246"/>
          </a:xfrm>
          <a:prstGeom prst="rect">
            <a:avLst/>
          </a:prstGeom>
        </p:spPr>
      </p:pic>
      <p:grpSp>
        <p:nvGrpSpPr>
          <p:cNvPr id="2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" y="599780"/>
            <a:ext cx="912534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Tx/>
              <a:buNone/>
            </a:pPr>
            <a:r>
              <a:rPr lang="en-US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 </a:t>
            </a: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具有功能强大的工具箱</a:t>
            </a:r>
            <a:endParaRPr lang="en-US" altLang="zh-CN" sz="24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453420" y="1004608"/>
            <a:ext cx="404601" cy="436970"/>
          </a:xfrm>
          <a:prstGeom prst="straightConnector1">
            <a:avLst/>
          </a:prstGeom>
          <a:ln w="8382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660189"/>
            <a:ext cx="9144000" cy="6129752"/>
          </a:xfrm>
          <a:prstGeom prst="rect">
            <a:avLst/>
          </a:prstGeom>
        </p:spPr>
      </p:pic>
      <p:grpSp>
        <p:nvGrpSpPr>
          <p:cNvPr id="3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" y="599780"/>
            <a:ext cx="912534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Tx/>
              <a:buNone/>
            </a:pPr>
            <a:r>
              <a:rPr lang="en-US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 </a:t>
            </a: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具有功能强大的工具箱</a:t>
            </a:r>
            <a:endParaRPr lang="en-US" altLang="zh-CN" sz="24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5849763" y="2931380"/>
            <a:ext cx="404601" cy="436970"/>
          </a:xfrm>
          <a:prstGeom prst="straightConnector1">
            <a:avLst/>
          </a:prstGeom>
          <a:ln w="8382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604182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>
            <a:off x="0" y="37629"/>
            <a:ext cx="9144000" cy="552261"/>
          </a:xfrm>
          <a:prstGeom prst="rect">
            <a:avLst/>
          </a:prstGeom>
        </p:spPr>
        <p:txBody>
          <a:bodyPr vert="horz" lIns="0" tIns="0" rIns="0" bIns="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课程考核</a:t>
            </a:r>
            <a:r>
              <a:rPr lang="zh-CN" altLang="en-US" sz="36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方式</a:t>
            </a:r>
            <a:endParaRPr lang="zh-CN" altLang="en-US" sz="36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00050" y="779134"/>
            <a:ext cx="8343900" cy="5816600"/>
          </a:xfrm>
          <a:prstGeom prst="rect">
            <a:avLst/>
          </a:prstGeom>
          <a:noFill/>
          <a:ln w="45720"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课程性质：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选修课（</a:t>
            </a:r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16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学时理论课</a:t>
            </a:r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学时上机课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8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考核方式：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考查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，即：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无考试</a:t>
            </a:r>
            <a:endParaRPr lang="en-US" altLang="zh-CN" sz="2800" b="1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</a:t>
            </a:r>
            <a:r>
              <a:rPr lang="zh-CN" altLang="en-US" sz="2800" b="1" u="sng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平时成绩（</a:t>
            </a:r>
            <a:r>
              <a:rPr lang="en-US" altLang="zh-CN" sz="2800" b="1" u="sng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40%</a:t>
            </a:r>
            <a:r>
              <a:rPr lang="zh-CN" altLang="en-US" sz="2800" b="1" u="sng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r>
              <a:rPr lang="zh-CN" altLang="en-US" sz="2800" b="1" u="sng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大作业（</a:t>
            </a:r>
            <a:r>
              <a:rPr lang="en-US" altLang="zh-CN" sz="2800" b="1" u="sng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60%</a:t>
            </a:r>
            <a:r>
              <a:rPr lang="zh-CN" altLang="en-US" sz="2800" b="1" u="sng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8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平时成绩：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考勤（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点名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随机）和课堂表现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10%</a:t>
            </a:r>
            <a:endParaRPr lang="en-US" altLang="zh-CN" sz="28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平时作业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30%</a:t>
            </a:r>
            <a:endParaRPr lang="en-US" altLang="zh-CN" sz="2800" b="1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结课大作业：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实验报告</a:t>
            </a:r>
            <a:endParaRPr lang="en-US" altLang="zh-CN" sz="28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考察熟练应用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进行编程的能力，会涉及数据的读入和输出、数据处理与分析、编程逻辑分支应用、并行计算等。</a:t>
            </a:r>
            <a:endParaRPr lang="en-US" altLang="zh-CN" sz="28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820286"/>
            <a:ext cx="9144000" cy="6037714"/>
          </a:xfrm>
          <a:prstGeom prst="rect">
            <a:avLst/>
          </a:prstGeom>
        </p:spPr>
      </p:pic>
      <p:grpSp>
        <p:nvGrpSpPr>
          <p:cNvPr id="3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822480"/>
            <a:ext cx="914399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Tx/>
              <a:buNone/>
            </a:pPr>
            <a:r>
              <a:rPr lang="en-US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 </a:t>
            </a: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的帮助功能较为完整详细</a:t>
            </a:r>
            <a:endParaRPr lang="en-US" altLang="zh-CN" sz="24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53164" y="660189"/>
            <a:ext cx="8037665" cy="6197811"/>
          </a:xfrm>
          <a:prstGeom prst="rect">
            <a:avLst/>
          </a:prstGeom>
        </p:spPr>
      </p:pic>
      <p:grpSp>
        <p:nvGrpSpPr>
          <p:cNvPr id="2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976583" y="782653"/>
            <a:ext cx="4930073" cy="21421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</a:t>
            </a:r>
            <a:r>
              <a:rPr lang="en-US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TheFunctionName</a:t>
            </a:r>
            <a:endParaRPr lang="en-US" altLang="zh-CN" sz="24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lang="en-US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TheFunctionName</a:t>
            </a:r>
            <a:endParaRPr lang="en-US" altLang="zh-CN" sz="24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baidu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pt-BR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帮助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</a:t>
            </a:r>
            <a:endParaRPr lang="en-US" altLang="zh-CN" sz="3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660189"/>
            <a:ext cx="9144000" cy="614761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H="1">
            <a:off x="2743201" y="2333002"/>
            <a:ext cx="213644" cy="418744"/>
          </a:xfrm>
          <a:prstGeom prst="straightConnector1">
            <a:avLst/>
          </a:prstGeom>
          <a:ln w="8382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3134884" y="3733994"/>
            <a:ext cx="213644" cy="418744"/>
          </a:xfrm>
          <a:prstGeom prst="straightConnector1">
            <a:avLst/>
          </a:prstGeom>
          <a:ln w="8382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3629116" y="5836778"/>
            <a:ext cx="524140" cy="297160"/>
          </a:xfrm>
          <a:prstGeom prst="straightConnector1">
            <a:avLst/>
          </a:prstGeom>
          <a:ln w="8382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65735" y="660189"/>
            <a:ext cx="7612529" cy="6197811"/>
          </a:xfrm>
          <a:prstGeom prst="rect">
            <a:avLst/>
          </a:prstGeom>
        </p:spPr>
      </p:pic>
      <p:grpSp>
        <p:nvGrpSpPr>
          <p:cNvPr id="2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0" y="148582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FF"/>
                </a:solidFill>
              </a:rPr>
              <a:t>http://seismic-lab.physics.ualberta.ca/index.html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28984" y="660189"/>
            <a:ext cx="7086031" cy="619781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149776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FF"/>
                </a:solidFill>
              </a:rPr>
              <a:t>A demo showing how one can eliminate random 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noise 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压制随机噪声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28984" y="660189"/>
            <a:ext cx="7086032" cy="619781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1" y="151409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zh-CN" sz="2400" b="1" dirty="0">
                <a:solidFill>
                  <a:srgbClr val="0000FF"/>
                </a:solidFill>
              </a:rPr>
              <a:t>A demo for Sparse </a:t>
            </a:r>
            <a:r>
              <a:rPr lang="it-IT" altLang="zh-CN" sz="2400" b="1" dirty="0" smtClean="0">
                <a:solidFill>
                  <a:srgbClr val="0000FF"/>
                </a:solidFill>
              </a:rPr>
              <a:t>Deconvolution 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稀疏反褶积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28984" y="660189"/>
            <a:ext cx="7086032" cy="619781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1" y="1481434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FF"/>
                </a:solidFill>
              </a:rPr>
              <a:t>A demo for Spiking 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Deconvolution 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脉冲反褶积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-1" y="607853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FF"/>
                </a:solidFill>
              </a:rPr>
              <a:t>A demo for Spitz FX 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interpolation 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地震数据插值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978875"/>
            <a:ext cx="9144000" cy="4900249"/>
          </a:xfrm>
          <a:prstGeom prst="rect">
            <a:avLst/>
          </a:prstGeom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28984" y="660189"/>
            <a:ext cx="7086032" cy="619781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1" y="1538581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FF"/>
                </a:solidFill>
              </a:rPr>
              <a:t>A demo for VA (Velocity 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Analysis) 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速度分析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/>
          <a:srcRect l="2858" r="1874"/>
          <a:stretch>
            <a:fillRect/>
          </a:stretch>
        </p:blipFill>
        <p:spPr>
          <a:xfrm>
            <a:off x="0" y="1402957"/>
            <a:ext cx="9144000" cy="5435990"/>
          </a:xfrm>
          <a:prstGeom prst="rect">
            <a:avLst/>
          </a:prstGeom>
        </p:spPr>
      </p:pic>
      <p:grpSp>
        <p:nvGrpSpPr>
          <p:cNvPr id="4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0" y="653064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FF"/>
                </a:solidFill>
              </a:rPr>
              <a:t>CREWES </a:t>
            </a:r>
            <a:r>
              <a:rPr lang="en-US" altLang="zh-CN" sz="2400" b="1" dirty="0" err="1">
                <a:solidFill>
                  <a:srgbClr val="0000FF"/>
                </a:solidFill>
              </a:rPr>
              <a:t>Matlab</a:t>
            </a:r>
            <a:r>
              <a:rPr lang="en-US" altLang="zh-CN" sz="2400" b="1" dirty="0">
                <a:solidFill>
                  <a:srgbClr val="0000FF"/>
                </a:solidFill>
              </a:rPr>
              <a:t> Toolbox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algn="ctr"/>
            <a:r>
              <a:rPr lang="en-US" altLang="zh-CN" sz="2400" b="1" dirty="0">
                <a:solidFill>
                  <a:srgbClr val="0000FF"/>
                </a:solidFill>
              </a:rPr>
              <a:t>https://www.crewes.org/ResearchLinks/FreeSoftware/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8027" y="1471706"/>
            <a:ext cx="5417723" cy="3447098"/>
          </a:xfrm>
          <a:prstGeom prst="rect">
            <a:avLst/>
          </a:prstGeom>
          <a:noFill/>
          <a:ln w="45720"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课程考核方式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参考教材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课程概览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is 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Why 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安装与卸载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开发环境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Group 9"/>
          <p:cNvGrpSpPr/>
          <p:nvPr/>
        </p:nvGrpSpPr>
        <p:grpSpPr bwMode="auto">
          <a:xfrm>
            <a:off x="0" y="704198"/>
            <a:ext cx="9144000" cy="63374"/>
            <a:chOff x="0" y="960"/>
            <a:chExt cx="5772" cy="32"/>
          </a:xfrm>
        </p:grpSpPr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0" y="127646"/>
            <a:ext cx="9144000" cy="55226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目录</a:t>
            </a:r>
            <a:endParaRPr lang="zh-CN" altLang="en-US" sz="4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335896" y="660189"/>
            <a:ext cx="4472208" cy="6197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291093" y="660189"/>
            <a:ext cx="4561814" cy="6197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660188"/>
            <a:ext cx="9144001" cy="6003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668161" y="660189"/>
            <a:ext cx="5807677" cy="6199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660189"/>
            <a:ext cx="9144000" cy="59688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8027" y="1471706"/>
            <a:ext cx="5417723" cy="3447098"/>
          </a:xfrm>
          <a:prstGeom prst="rect">
            <a:avLst/>
          </a:prstGeom>
          <a:noFill/>
          <a:ln w="45720"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课程考核方式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参考教材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课程概览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is 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Why 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安装与卸载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开发环境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Group 9"/>
          <p:cNvGrpSpPr/>
          <p:nvPr/>
        </p:nvGrpSpPr>
        <p:grpSpPr bwMode="auto">
          <a:xfrm>
            <a:off x="0" y="704198"/>
            <a:ext cx="9144000" cy="63374"/>
            <a:chOff x="0" y="960"/>
            <a:chExt cx="5772" cy="32"/>
          </a:xfrm>
        </p:grpSpPr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0" y="127646"/>
            <a:ext cx="9144000" cy="55226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目录</a:t>
            </a:r>
            <a:endParaRPr lang="zh-CN" altLang="en-US" sz="4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软件安装与卸载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57890" y="1923393"/>
            <a:ext cx="8492183" cy="376796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16536"/>
            <a:ext cx="7511017" cy="70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8027" y="1471706"/>
            <a:ext cx="5417723" cy="3447098"/>
          </a:xfrm>
          <a:prstGeom prst="rect">
            <a:avLst/>
          </a:prstGeom>
          <a:noFill/>
          <a:ln w="45720"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课程考核方式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参考教材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课程概览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is 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Why 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安装与卸载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开发环境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Group 9"/>
          <p:cNvGrpSpPr/>
          <p:nvPr/>
        </p:nvGrpSpPr>
        <p:grpSpPr bwMode="auto">
          <a:xfrm>
            <a:off x="0" y="704198"/>
            <a:ext cx="9144000" cy="63374"/>
            <a:chOff x="0" y="960"/>
            <a:chExt cx="5772" cy="32"/>
          </a:xfrm>
        </p:grpSpPr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0" y="127646"/>
            <a:ext cx="9144000" cy="55226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目录</a:t>
            </a:r>
            <a:endParaRPr lang="zh-CN" altLang="en-US" sz="4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677285"/>
            <a:ext cx="9144000" cy="5875662"/>
          </a:xfrm>
          <a:prstGeom prst="rect">
            <a:avLst/>
          </a:prstGeom>
        </p:spPr>
      </p:pic>
      <p:grpSp>
        <p:nvGrpSpPr>
          <p:cNvPr id="3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5825174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Tx/>
              <a:buNone/>
            </a:pPr>
            <a:r>
              <a:rPr lang="en-US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Preferences</a:t>
            </a: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按钮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pt-BR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开发环境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75532" y="668339"/>
            <a:ext cx="8792936" cy="6189661"/>
          </a:xfrm>
          <a:prstGeom prst="rect">
            <a:avLst/>
          </a:prstGeom>
        </p:spPr>
      </p:pic>
      <p:grpSp>
        <p:nvGrpSpPr>
          <p:cNvPr id="3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3444606" y="5982318"/>
            <a:ext cx="177620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命令行窗口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7684546" y="3082231"/>
            <a:ext cx="101555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工作区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4572000" y="2712899"/>
            <a:ext cx="177620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.m</a:t>
            </a: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pt-BR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开发环境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42183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参考教材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35" y="624756"/>
            <a:ext cx="9144000" cy="8121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Tx/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《MATLAB R2018a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完全自学一本通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 译 者：刘浩，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韩晶，电子工业出版社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" t="24425" r="1903" b="2182"/>
          <a:stretch>
            <a:fillRect/>
          </a:stretch>
        </p:blipFill>
        <p:spPr>
          <a:xfrm>
            <a:off x="2554605" y="1445895"/>
            <a:ext cx="3964940" cy="5361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命令</a:t>
            </a:r>
            <a:r>
              <a:rPr lang="zh-CN" alt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窗口的使用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861219" y="660189"/>
            <a:ext cx="7421562" cy="2230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&gt;&gt;” 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与闪烁的光标一起表明系统就绪，等待输入。</a:t>
            </a:r>
            <a:endParaRPr lang="zh-CN" altLang="en-US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命令窗口可以脱离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桌面。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solidFill>
                  <a:srgbClr val="4D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简单计算</a:t>
            </a:r>
            <a:endParaRPr lang="en-US" altLang="zh-CN" b="1" dirty="0" smtClean="0">
              <a:solidFill>
                <a:srgbClr val="4D00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b="1" dirty="0" smtClean="0">
                <a:solidFill>
                  <a:srgbClr val="4D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solidFill>
                  <a:srgbClr val="4D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 smtClean="0">
                <a:solidFill>
                  <a:srgbClr val="4D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）在</a:t>
            </a:r>
            <a:r>
              <a:rPr lang="en-US" altLang="zh-CN" b="1" dirty="0" smtClean="0">
                <a:solidFill>
                  <a:srgbClr val="4D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b="1" dirty="0" smtClean="0">
                <a:solidFill>
                  <a:srgbClr val="4D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命令窗口输入：</a:t>
            </a:r>
            <a:r>
              <a:rPr lang="en-US" altLang="zh-CN" b="1" dirty="0" smtClean="0">
                <a:solidFill>
                  <a:srgbClr val="4D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(12+2*(7-4))/3^2</a:t>
            </a:r>
            <a:endParaRPr lang="en-US" altLang="zh-CN" b="1" dirty="0" smtClean="0">
              <a:solidFill>
                <a:srgbClr val="4D00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None/>
            </a:pPr>
            <a:r>
              <a:rPr lang="zh-CN" altLang="en-US" b="1" dirty="0" smtClean="0">
                <a:solidFill>
                  <a:srgbClr val="4D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solidFill>
                  <a:srgbClr val="4D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 smtClean="0">
                <a:solidFill>
                  <a:srgbClr val="4D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）按</a:t>
            </a:r>
            <a:r>
              <a:rPr lang="en-US" altLang="zh-CN" b="1" dirty="0" smtClean="0">
                <a:solidFill>
                  <a:srgbClr val="4D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【Enter】</a:t>
            </a:r>
            <a:r>
              <a:rPr lang="zh-CN" altLang="en-US" b="1" dirty="0" smtClean="0">
                <a:solidFill>
                  <a:srgbClr val="4D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键，指令执行</a:t>
            </a:r>
            <a:r>
              <a:rPr lang="zh-CN" altLang="en-US" b="1" dirty="0">
                <a:solidFill>
                  <a:srgbClr val="4D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b="1" dirty="0" smtClean="0">
                <a:solidFill>
                  <a:srgbClr val="4D00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返回的计算结果</a:t>
            </a:r>
            <a:endParaRPr lang="zh-CN" altLang="en-US" b="1" dirty="0" smtClean="0">
              <a:solidFill>
                <a:srgbClr val="4D00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Object 5"/>
          <p:cNvGraphicFramePr>
            <a:graphicFrameLocks noChangeAspect="1"/>
          </p:cNvGraphicFramePr>
          <p:nvPr/>
        </p:nvGraphicFramePr>
        <p:xfrm>
          <a:off x="2211685" y="1525082"/>
          <a:ext cx="2445859" cy="500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1" imgW="28346400" imgH="5791200" progId="Equation.DSMT4">
                  <p:embed/>
                </p:oleObj>
              </mc:Choice>
              <mc:Fallback>
                <p:oleObj name="Equation" r:id="rId1" imgW="28346400" imgH="5791200" progId="Equation.DSMT4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11685" y="1525082"/>
                        <a:ext cx="2445859" cy="50033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7736" y="2855636"/>
            <a:ext cx="6188528" cy="4002364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V="1">
            <a:off x="6881265" y="3419610"/>
            <a:ext cx="307498" cy="404602"/>
          </a:xfrm>
          <a:prstGeom prst="straightConnector1">
            <a:avLst/>
          </a:prstGeom>
          <a:ln w="8382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5946026" y="3720531"/>
            <a:ext cx="1302922" cy="8125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undock</a:t>
            </a:r>
            <a:endParaRPr lang="en-US" altLang="zh-CN" sz="24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</a:t>
            </a:r>
            <a:endParaRPr lang="en-US" altLang="zh-CN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6146589"/>
            <a:ext cx="9144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Tx/>
              <a:buNone/>
            </a:pPr>
            <a:r>
              <a:rPr lang="en-US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Path</a:t>
            </a: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按钮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660189"/>
            <a:ext cx="9144000" cy="5486400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pt-BR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开发环境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1087439"/>
            <a:ext cx="9144000" cy="2165684"/>
          </a:xfrm>
          <a:prstGeom prst="rect">
            <a:avLst/>
          </a:prstGeom>
        </p:spPr>
      </p:pic>
      <p:grpSp>
        <p:nvGrpSpPr>
          <p:cNvPr id="2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pt-BR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MATLAB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开发环境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3502902"/>
            <a:ext cx="9144000" cy="8125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Tx/>
              <a:buNone/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F5</a:t>
            </a: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直接运行程序快捷键</a:t>
            </a:r>
            <a:endParaRPr lang="en-US" altLang="zh-CN" sz="24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FontTx/>
              <a:buNone/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F9</a:t>
            </a:r>
            <a:r>
              <a:rPr lang="en-US" altLang="zh-CN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仅运行选定程序快捷键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示例</a:t>
            </a:r>
            <a:endParaRPr lang="en-US" altLang="zh-CN" sz="3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7"/>
          <p:cNvGrpSpPr/>
          <p:nvPr/>
        </p:nvGrpSpPr>
        <p:grpSpPr bwMode="auto">
          <a:xfrm>
            <a:off x="684213" y="765175"/>
            <a:ext cx="5562600" cy="823913"/>
            <a:chOff x="431" y="527"/>
            <a:chExt cx="3504" cy="519"/>
          </a:xfrm>
        </p:grpSpPr>
        <p:graphicFrame>
          <p:nvGraphicFramePr>
            <p:cNvPr id="9" name="Object 4"/>
            <p:cNvGraphicFramePr>
              <a:graphicFrameLocks noChangeAspect="1"/>
            </p:cNvGraphicFramePr>
            <p:nvPr/>
          </p:nvGraphicFramePr>
          <p:xfrm>
            <a:off x="1020" y="527"/>
            <a:ext cx="2915" cy="5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" name="公式" r:id="rId1" imgW="113080800" imgH="20116800" progId="Equation.3">
                    <p:embed/>
                  </p:oleObj>
                </mc:Choice>
                <mc:Fallback>
                  <p:oleObj name="公式" r:id="rId1" imgW="113080800" imgH="20116800" progId="Equation.3">
                    <p:embed/>
                    <p:pic>
                      <p:nvPicPr>
                        <p:cNvPr id="0" name="图片 204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020" y="527"/>
                          <a:ext cx="2915" cy="519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431" y="618"/>
              <a:ext cx="56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2562" tIns="46038" rIns="182562" bIns="46038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9pPr>
            </a:lstStyle>
            <a:p>
              <a:pPr eaLnBrk="1" hangingPunct="1"/>
              <a:r>
                <a:rPr lang="zh-CN" altLang="en-US" sz="2800">
                  <a:solidFill>
                    <a:srgbClr val="FF0000"/>
                  </a:solidFill>
                </a:rPr>
                <a:t>例</a:t>
              </a:r>
              <a:r>
                <a:rPr lang="en-US" altLang="zh-CN" sz="2800">
                  <a:solidFill>
                    <a:srgbClr val="FF0000"/>
                  </a:solidFill>
                </a:rPr>
                <a:t>1</a:t>
              </a:r>
              <a:endParaRPr lang="zh-CN" altLang="en-US" sz="2800"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684213" y="1700213"/>
            <a:ext cx="7910512" cy="46799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MATLAB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程序： 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hold on                         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%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图形迭加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axis([0,100,2,3]);          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%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设置坐标轴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grid                               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%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加坐标网格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n=1:90                     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%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循环操作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an=(1+1/n)^n;           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%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计算数列值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plot(</a:t>
            </a: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n,an,'r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*');            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%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画出坐标点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pause(0.05);              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%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暂停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0.05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秒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</a:t>
            </a: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fprintf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('n=%d, an=%.4f\</a:t>
            </a: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n',n,an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%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显示坐标位置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end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b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示例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660189"/>
            <a:ext cx="9144000" cy="6129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5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示例</a:t>
            </a:r>
            <a:endParaRPr lang="en-US" altLang="zh-CN" sz="3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953691"/>
            <a:ext cx="5327650" cy="5355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/>
            <a:r>
              <a:rPr lang="zh-CN" altLang="en-US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 </a:t>
            </a:r>
            <a:r>
              <a:rPr lang="zh-CN" altLang="en-US" sz="32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导弹打击过程仿真</a:t>
            </a:r>
            <a:r>
              <a:rPr lang="en-US" altLang="zh-CN" sz="3200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3200" b="1" dirty="0" smtClean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07950" y="1530630"/>
            <a:ext cx="8351838" cy="4953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设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A(0,0)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为一导弹发射点，发现位于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B(0,100)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处一架敌机沿水平方向逃离，随即发射一枚导弹予以打击，现已知导弹时刻对准敌机，且速率为飞机速率的两倍（设飞机速度为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）。试编程模拟导弹打击敌机的动态过程，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并实时给出飞机和导弹的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位置坐标。若要在敌机飞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行距离不超过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60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时（我方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空域）将其击落，导弹的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速率应提高到多少？ 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10" name="Group 4"/>
          <p:cNvGrpSpPr/>
          <p:nvPr/>
        </p:nvGrpSpPr>
        <p:grpSpPr bwMode="auto">
          <a:xfrm>
            <a:off x="5435600" y="3357563"/>
            <a:ext cx="3221038" cy="2514600"/>
            <a:chOff x="0" y="0"/>
            <a:chExt cx="2029" cy="1584"/>
          </a:xfrm>
        </p:grpSpPr>
        <p:sp>
          <p:nvSpPr>
            <p:cNvPr id="11" name="Line 5"/>
            <p:cNvSpPr>
              <a:spLocks noChangeShapeType="1"/>
            </p:cNvSpPr>
            <p:nvPr/>
          </p:nvSpPr>
          <p:spPr bwMode="auto">
            <a:xfrm>
              <a:off x="13" y="1296"/>
              <a:ext cx="2016" cy="0"/>
            </a:xfrm>
            <a:prstGeom prst="line">
              <a:avLst/>
            </a:prstGeom>
            <a:noFill/>
            <a:ln w="31750">
              <a:solidFill>
                <a:schemeClr val="bg2"/>
              </a:solidFill>
              <a:rou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6"/>
            <p:cNvSpPr>
              <a:spLocks noChangeShapeType="1"/>
            </p:cNvSpPr>
            <p:nvPr/>
          </p:nvSpPr>
          <p:spPr bwMode="auto">
            <a:xfrm flipV="1">
              <a:off x="205" y="0"/>
              <a:ext cx="0" cy="1584"/>
            </a:xfrm>
            <a:prstGeom prst="line">
              <a:avLst/>
            </a:prstGeom>
            <a:noFill/>
            <a:ln w="31750">
              <a:solidFill>
                <a:schemeClr val="bg2"/>
              </a:solidFill>
              <a:rou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>
              <a:off x="205" y="240"/>
              <a:ext cx="1488" cy="0"/>
            </a:xfrm>
            <a:prstGeom prst="line">
              <a:avLst/>
            </a:prstGeom>
            <a:noFill/>
            <a:ln w="31750">
              <a:solidFill>
                <a:schemeClr val="bg2"/>
              </a:solidFill>
              <a:round/>
            </a:ln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4" name="Object 8"/>
            <p:cNvGraphicFramePr>
              <a:graphicFrameLocks noChangeAspect="1"/>
            </p:cNvGraphicFramePr>
            <p:nvPr/>
          </p:nvGraphicFramePr>
          <p:xfrm>
            <a:off x="0" y="1308"/>
            <a:ext cx="180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" name="" r:id="rId1" imgW="3962400" imgH="3962400" progId="Equation.3">
                    <p:embed/>
                  </p:oleObj>
                </mc:Choice>
                <mc:Fallback>
                  <p:oleObj name="" r:id="rId1" imgW="3962400" imgH="3962400" progId="Equation.3">
                    <p:embed/>
                    <p:pic>
                      <p:nvPicPr>
                        <p:cNvPr id="0" name="Object 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0" y="1308"/>
                          <a:ext cx="180" cy="18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9"/>
            <p:cNvGraphicFramePr>
              <a:graphicFrameLocks noChangeAspect="1"/>
            </p:cNvGraphicFramePr>
            <p:nvPr/>
          </p:nvGraphicFramePr>
          <p:xfrm>
            <a:off x="6" y="144"/>
            <a:ext cx="180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" name="" r:id="rId3" imgW="3962400" imgH="3962400" progId="Equation.3">
                    <p:embed/>
                  </p:oleObj>
                </mc:Choice>
                <mc:Fallback>
                  <p:oleObj name="" r:id="rId3" imgW="3962400" imgH="3962400" progId="Equation.3">
                    <p:embed/>
                    <p:pic>
                      <p:nvPicPr>
                        <p:cNvPr id="0" name="Object 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" y="144"/>
                          <a:ext cx="180" cy="1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未知"/>
            <p:cNvSpPr/>
            <p:nvPr/>
          </p:nvSpPr>
          <p:spPr bwMode="auto">
            <a:xfrm>
              <a:off x="205" y="240"/>
              <a:ext cx="1344" cy="1056"/>
            </a:xfrm>
            <a:custGeom>
              <a:avLst/>
              <a:gdLst>
                <a:gd name="T0" fmla="*/ 0 w 1344"/>
                <a:gd name="T1" fmla="*/ 1056 h 1056"/>
                <a:gd name="T2" fmla="*/ 192 w 1344"/>
                <a:gd name="T3" fmla="*/ 672 h 1056"/>
                <a:gd name="T4" fmla="*/ 624 w 1344"/>
                <a:gd name="T5" fmla="*/ 240 h 1056"/>
                <a:gd name="T6" fmla="*/ 1344 w 1344"/>
                <a:gd name="T7" fmla="*/ 0 h 10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4"/>
                <a:gd name="T13" fmla="*/ 0 h 1056"/>
                <a:gd name="T14" fmla="*/ 1344 w 1344"/>
                <a:gd name="T15" fmla="*/ 1056 h 10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4" h="1056">
                  <a:moveTo>
                    <a:pt x="0" y="1056"/>
                  </a:moveTo>
                  <a:cubicBezTo>
                    <a:pt x="44" y="932"/>
                    <a:pt x="88" y="808"/>
                    <a:pt x="192" y="672"/>
                  </a:cubicBezTo>
                  <a:cubicBezTo>
                    <a:pt x="296" y="536"/>
                    <a:pt x="432" y="352"/>
                    <a:pt x="624" y="240"/>
                  </a:cubicBezTo>
                  <a:cubicBezTo>
                    <a:pt x="816" y="128"/>
                    <a:pt x="1080" y="64"/>
                    <a:pt x="1344" y="0"/>
                  </a:cubicBezTo>
                </a:path>
              </a:pathLst>
            </a:custGeom>
            <a:noFill/>
            <a:ln w="41275" cmpd="sng">
              <a:solidFill>
                <a:srgbClr val="800000"/>
              </a:solidFill>
              <a:rou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81000" y="1026402"/>
            <a:ext cx="8763000" cy="48290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MATLAB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程序：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70000"/>
              </a:lnSpc>
            </a:pP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   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k=0;</a:t>
            </a:r>
            <a:endParaRPr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 A=[0,0];                        %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导弹初始位置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B=[0,100];                    %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飞机初始位置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v=1;</a:t>
            </a:r>
            <a:endParaRPr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dt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=1;                             %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离散时间改变量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d=100;                           %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相距距离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90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while</a:t>
            </a:r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d&gt;0.5</a:t>
            </a:r>
            <a:endParaRPr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en-US" dirty="0">
                <a:latin typeface="Times New Roman" panose="02020603050405020304" pitchFamily="18" charset="0"/>
              </a:rPr>
              <a:t>plot(A(1),A(2),'</a:t>
            </a:r>
            <a:r>
              <a:rPr lang="en-US" altLang="en-US" dirty="0" err="1">
                <a:latin typeface="Times New Roman" panose="02020603050405020304" pitchFamily="18" charset="0"/>
              </a:rPr>
              <a:t>ro</a:t>
            </a:r>
            <a:r>
              <a:rPr lang="en-US" altLang="en-US" dirty="0">
                <a:latin typeface="Times New Roman" panose="02020603050405020304" pitchFamily="18" charset="0"/>
              </a:rPr>
              <a:t>'); 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%</a:t>
            </a:r>
            <a:r>
              <a:rPr lang="en-US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画导弹位置</a:t>
            </a:r>
            <a:endParaRPr lang="en-US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en-US" dirty="0">
                <a:latin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</a:rPr>
              <a:t>     </a:t>
            </a:r>
            <a:r>
              <a:rPr lang="en-US" altLang="en-US" dirty="0">
                <a:latin typeface="Times New Roman" panose="02020603050405020304" pitchFamily="18" charset="0"/>
              </a:rPr>
              <a:t>hold on</a:t>
            </a:r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altLang="en-US" dirty="0">
                <a:latin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</a:rPr>
              <a:t>     </a:t>
            </a:r>
            <a:r>
              <a:rPr lang="en-US" altLang="en-US" dirty="0">
                <a:latin typeface="Times New Roman" panose="02020603050405020304" pitchFamily="18" charset="0"/>
              </a:rPr>
              <a:t>plot(B(1),B(2), 'b*'); 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%</a:t>
            </a:r>
            <a:r>
              <a:rPr lang="en-US" altLang="en-US" dirty="0" err="1">
                <a:latin typeface="宋体" panose="02010600030101010101" pitchFamily="2" charset="-122"/>
                <a:ea typeface="宋体" panose="02010600030101010101" pitchFamily="2" charset="-122"/>
              </a:rPr>
              <a:t>画飞机位置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    pause(0.2); </a:t>
            </a:r>
            <a:endParaRPr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    k=k+1;</a:t>
            </a:r>
            <a:endParaRPr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9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      B=B+[v*dt,0];              %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飞机移动位置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e=B-A;                          %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导弹指向飞机向量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d=norm(e); e0=e/d;     %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取向量方向（单位化）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A=A+2.0*v*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dt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*e0;       %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导弹追击位置</a:t>
            </a:r>
            <a:endParaRPr lang="zh-CN" altLang="en-US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fprintf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('k=%.0f,A(%.2f,%.2f),B(%.2f,100),d=%.2f\n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',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k ,A(1),A(2),B(1),d);</a:t>
            </a:r>
            <a:endParaRPr lang="en-US" altLang="zh-CN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900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dirty="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end</a:t>
            </a:r>
            <a:endParaRPr lang="en-US" altLang="zh-CN" dirty="0">
              <a:solidFill>
                <a:srgbClr val="A5002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" name="Group 3"/>
          <p:cNvGrpSpPr/>
          <p:nvPr/>
        </p:nvGrpSpPr>
        <p:grpSpPr bwMode="auto">
          <a:xfrm>
            <a:off x="5934075" y="981075"/>
            <a:ext cx="3209925" cy="2514600"/>
            <a:chOff x="0" y="0"/>
            <a:chExt cx="2022" cy="1584"/>
          </a:xfrm>
        </p:grpSpPr>
        <p:sp>
          <p:nvSpPr>
            <p:cNvPr id="6" name="Line 4"/>
            <p:cNvSpPr>
              <a:spLocks noChangeShapeType="1"/>
            </p:cNvSpPr>
            <p:nvPr/>
          </p:nvSpPr>
          <p:spPr bwMode="auto">
            <a:xfrm>
              <a:off x="6" y="1296"/>
              <a:ext cx="2016" cy="0"/>
            </a:xfrm>
            <a:prstGeom prst="line">
              <a:avLst/>
            </a:prstGeom>
            <a:noFill/>
            <a:ln w="31750">
              <a:solidFill>
                <a:schemeClr val="bg2"/>
              </a:solidFill>
              <a:rou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 flipV="1">
              <a:off x="198" y="0"/>
              <a:ext cx="0" cy="1584"/>
            </a:xfrm>
            <a:prstGeom prst="line">
              <a:avLst/>
            </a:prstGeom>
            <a:noFill/>
            <a:ln w="31750">
              <a:solidFill>
                <a:schemeClr val="bg2"/>
              </a:solidFill>
              <a:rou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198" y="240"/>
              <a:ext cx="1488" cy="0"/>
            </a:xfrm>
            <a:prstGeom prst="line">
              <a:avLst/>
            </a:prstGeom>
            <a:noFill/>
            <a:ln w="31750">
              <a:solidFill>
                <a:schemeClr val="bg2"/>
              </a:solidFill>
              <a:round/>
            </a:ln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9" name="Object 7"/>
            <p:cNvGraphicFramePr>
              <a:graphicFrameLocks noChangeAspect="1"/>
            </p:cNvGraphicFramePr>
            <p:nvPr/>
          </p:nvGraphicFramePr>
          <p:xfrm>
            <a:off x="0" y="1308"/>
            <a:ext cx="16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" name="" r:id="rId1" imgW="3657600" imgH="3962400" progId="Equation.3">
                    <p:embed/>
                  </p:oleObj>
                </mc:Choice>
                <mc:Fallback>
                  <p:oleObj name="" r:id="rId1" imgW="3657600" imgH="3962400" progId="Equation.3">
                    <p:embed/>
                    <p:pic>
                      <p:nvPicPr>
                        <p:cNvPr id="0" name="Object 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0" y="1308"/>
                          <a:ext cx="166" cy="1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8"/>
            <p:cNvGraphicFramePr>
              <a:graphicFrameLocks noChangeAspect="1"/>
            </p:cNvGraphicFramePr>
            <p:nvPr/>
          </p:nvGraphicFramePr>
          <p:xfrm>
            <a:off x="6" y="144"/>
            <a:ext cx="16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" name="" r:id="rId3" imgW="3657600" imgH="3962400" progId="Equation.3">
                    <p:embed/>
                  </p:oleObj>
                </mc:Choice>
                <mc:Fallback>
                  <p:oleObj name="" r:id="rId3" imgW="3657600" imgH="3962400" progId="Equation.3">
                    <p:embed/>
                    <p:pic>
                      <p:nvPicPr>
                        <p:cNvPr id="0" name="Object 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" y="144"/>
                          <a:ext cx="166" cy="1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未知"/>
            <p:cNvSpPr/>
            <p:nvPr/>
          </p:nvSpPr>
          <p:spPr bwMode="auto">
            <a:xfrm>
              <a:off x="198" y="240"/>
              <a:ext cx="1344" cy="1056"/>
            </a:xfrm>
            <a:custGeom>
              <a:avLst/>
              <a:gdLst>
                <a:gd name="T0" fmla="*/ 0 w 1344"/>
                <a:gd name="T1" fmla="*/ 1056 h 1056"/>
                <a:gd name="T2" fmla="*/ 192 w 1344"/>
                <a:gd name="T3" fmla="*/ 672 h 1056"/>
                <a:gd name="T4" fmla="*/ 624 w 1344"/>
                <a:gd name="T5" fmla="*/ 240 h 1056"/>
                <a:gd name="T6" fmla="*/ 1344 w 1344"/>
                <a:gd name="T7" fmla="*/ 0 h 10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4"/>
                <a:gd name="T13" fmla="*/ 0 h 1056"/>
                <a:gd name="T14" fmla="*/ 1344 w 1344"/>
                <a:gd name="T15" fmla="*/ 1056 h 10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4" h="1056">
                  <a:moveTo>
                    <a:pt x="0" y="1056"/>
                  </a:moveTo>
                  <a:cubicBezTo>
                    <a:pt x="44" y="932"/>
                    <a:pt x="88" y="808"/>
                    <a:pt x="192" y="672"/>
                  </a:cubicBezTo>
                  <a:cubicBezTo>
                    <a:pt x="296" y="536"/>
                    <a:pt x="432" y="352"/>
                    <a:pt x="624" y="240"/>
                  </a:cubicBezTo>
                  <a:cubicBezTo>
                    <a:pt x="816" y="128"/>
                    <a:pt x="1080" y="64"/>
                    <a:pt x="1344" y="0"/>
                  </a:cubicBezTo>
                </a:path>
              </a:pathLst>
            </a:custGeom>
            <a:noFill/>
            <a:ln w="41275" cmpd="sng">
              <a:solidFill>
                <a:srgbClr val="800000"/>
              </a:solidFill>
              <a:rou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2" name="Line 10"/>
          <p:cNvSpPr>
            <a:spLocks noChangeShapeType="1"/>
          </p:cNvSpPr>
          <p:nvPr/>
        </p:nvSpPr>
        <p:spPr bwMode="auto">
          <a:xfrm flipV="1">
            <a:off x="6372225" y="1341438"/>
            <a:ext cx="381000" cy="12954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V="1">
            <a:off x="6659563" y="1341438"/>
            <a:ext cx="533400" cy="9144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V="1">
            <a:off x="7019925" y="1412875"/>
            <a:ext cx="533400" cy="4191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5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1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示例</a:t>
            </a:r>
            <a:endParaRPr lang="en-US" altLang="zh-CN" sz="3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 bwMode="auto">
          <a:xfrm>
            <a:off x="0" y="71897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0" y="98262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Tx/>
              <a:buNone/>
            </a:pP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课后练习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85764" y="2302753"/>
            <a:ext cx="8201024" cy="211134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练习、学会、掌握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的安装</a:t>
            </a:r>
            <a:endParaRPr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熟悉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编程环境并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练习课堂中介绍的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命令</a:t>
            </a:r>
            <a:endParaRPr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练习课堂中介绍的例子</a:t>
            </a:r>
            <a:endParaRPr lang="en-US" altLang="zh-CN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35198"/>
            <a:ext cx="9144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参考教材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624692"/>
            <a:ext cx="9144000" cy="12557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Tx/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《MATLAB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软件与基础数学实验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版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》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FontTx/>
              <a:buNone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作者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李换琴，朱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旭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出版社：西安交通大学出版社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MATLAB软件与基础数学实验(第2版)(西安交通大学本科“十二五”规划教材) 李换琴,朱旭 西安交通大学出版社 9787560569703"/>
          <p:cNvPicPr>
            <a:picLocks noChangeAspect="1" noChangeArrowheads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 bwMode="auto">
          <a:xfrm>
            <a:off x="2902225" y="1880420"/>
            <a:ext cx="3339549" cy="497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8027" y="1471706"/>
            <a:ext cx="5417723" cy="3447098"/>
          </a:xfrm>
          <a:prstGeom prst="rect">
            <a:avLst/>
          </a:prstGeom>
          <a:noFill/>
          <a:ln w="45720"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课程考核方式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参考教材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课程概览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is 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Why 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安装与卸载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开发环境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Group 9"/>
          <p:cNvGrpSpPr/>
          <p:nvPr/>
        </p:nvGrpSpPr>
        <p:grpSpPr bwMode="auto">
          <a:xfrm>
            <a:off x="0" y="704198"/>
            <a:ext cx="9144000" cy="63374"/>
            <a:chOff x="0" y="960"/>
            <a:chExt cx="5772" cy="32"/>
          </a:xfrm>
        </p:grpSpPr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0" y="127646"/>
            <a:ext cx="9144000" cy="55226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目录</a:t>
            </a:r>
            <a:endParaRPr lang="zh-CN" altLang="en-US" sz="4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184833" y="1952673"/>
            <a:ext cx="6686704" cy="2308225"/>
          </a:xfrm>
          <a:prstGeom prst="rect">
            <a:avLst/>
          </a:prstGeom>
          <a:noFill/>
          <a:ln w="45720"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3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第一章  </a:t>
            </a:r>
            <a:r>
              <a:rPr lang="en-US" altLang="zh-CN" sz="3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sz="3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引入</a:t>
            </a:r>
            <a:endParaRPr lang="en-US" altLang="zh-CN" sz="30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3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第二章  </a:t>
            </a:r>
            <a:r>
              <a:rPr lang="en-US" altLang="zh-CN" sz="3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sz="3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基础函数命令</a:t>
            </a:r>
            <a:endParaRPr lang="en-US" altLang="zh-CN" sz="30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3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第三</a:t>
            </a:r>
            <a:r>
              <a:rPr lang="zh-CN" altLang="en-US" sz="3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章  </a:t>
            </a:r>
            <a:r>
              <a:rPr lang="en-US" altLang="zh-CN" sz="3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sz="3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编程核心</a:t>
            </a:r>
            <a:endParaRPr lang="en-US" altLang="zh-CN" sz="30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3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第四</a:t>
            </a:r>
            <a:r>
              <a:rPr lang="zh-CN" altLang="en-US" sz="3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章  </a:t>
            </a:r>
            <a:r>
              <a:rPr lang="en-US" altLang="zh-CN" sz="3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sz="3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画图</a:t>
            </a:r>
            <a:endParaRPr lang="en-US" altLang="zh-CN" sz="30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sz="3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第五章  </a:t>
            </a:r>
            <a:r>
              <a:rPr lang="en-US" altLang="zh-CN" sz="3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sz="3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的部分应用</a:t>
            </a:r>
            <a:endParaRPr lang="en-US" altLang="zh-CN" sz="3000" b="1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Group 9"/>
          <p:cNvGrpSpPr/>
          <p:nvPr/>
        </p:nvGrpSpPr>
        <p:grpSpPr bwMode="auto">
          <a:xfrm>
            <a:off x="0" y="561318"/>
            <a:ext cx="9144000" cy="63374"/>
            <a:chOff x="0" y="960"/>
            <a:chExt cx="5772" cy="32"/>
          </a:xfrm>
        </p:grpSpPr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0" y="18106"/>
            <a:ext cx="9144000" cy="552261"/>
          </a:xfrm>
          <a:prstGeom prst="rect">
            <a:avLst/>
          </a:prstGeom>
        </p:spPr>
        <p:txBody>
          <a:bodyPr vert="horz" lIns="0" tIns="0" rIns="0" bIns="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课程概览</a:t>
            </a:r>
            <a:endParaRPr lang="zh-CN" altLang="en-US" sz="36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488027" y="1471706"/>
            <a:ext cx="5417723" cy="3447098"/>
          </a:xfrm>
          <a:prstGeom prst="rect">
            <a:avLst/>
          </a:prstGeom>
          <a:noFill/>
          <a:ln w="45720">
            <a:noFill/>
          </a:ln>
          <a:effec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课程考核方式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参考教材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课程概览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is MATLAB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en-US" altLang="zh-CN" b="1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Why 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安装与卸载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MATLAB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开发环境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Group 9"/>
          <p:cNvGrpSpPr/>
          <p:nvPr/>
        </p:nvGrpSpPr>
        <p:grpSpPr bwMode="auto">
          <a:xfrm>
            <a:off x="0" y="704198"/>
            <a:ext cx="9144000" cy="63374"/>
            <a:chOff x="0" y="960"/>
            <a:chExt cx="5772" cy="32"/>
          </a:xfrm>
        </p:grpSpPr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0" y="960"/>
              <a:ext cx="5772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0" y="992"/>
              <a:ext cx="577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0" y="127646"/>
            <a:ext cx="9144000" cy="55226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目录</a:t>
            </a:r>
            <a:endParaRPr lang="zh-CN" altLang="en-US" sz="4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PP_MARK_KEY" val="3e470a4a-e19d-423b-8dd8-fe7a361815fd"/>
  <p:tag name="COMMONDATA" val="eyJoZGlkIjoiYzA0MzNiZjY4NWE5YzUzMDdmMDIyZmZkOTVmMWZkMjQifQ==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4871</Words>
  <Application>WPS 演示</Application>
  <PresentationFormat>全屏显示(4:3)</PresentationFormat>
  <Paragraphs>344</Paragraphs>
  <Slides>57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57</vt:i4>
      </vt:variant>
    </vt:vector>
  </HeadingPairs>
  <TitlesOfParts>
    <vt:vector size="75" baseType="lpstr">
      <vt:lpstr>Arial</vt:lpstr>
      <vt:lpstr>宋体</vt:lpstr>
      <vt:lpstr>Wingdings</vt:lpstr>
      <vt:lpstr>Times New Roman</vt:lpstr>
      <vt:lpstr>楷体_GB2312</vt:lpstr>
      <vt:lpstr>新宋体</vt:lpstr>
      <vt:lpstr>微软雅黑</vt:lpstr>
      <vt:lpstr>Arial Unicode MS</vt:lpstr>
      <vt:lpstr>Calibri Light</vt:lpstr>
      <vt:lpstr>Calibri</vt:lpstr>
      <vt:lpstr>黑体</vt:lpstr>
      <vt:lpstr>Office 主题</vt:lpstr>
      <vt:lpstr>Equation.DSMT4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例2  导弹打击过程仿真.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基于数据驱动和稀疏反演的层间多次波压制方法研究</dc:title>
  <dc:creator>dell</dc:creator>
  <cp:lastModifiedBy>作者</cp:lastModifiedBy>
  <cp:revision>3664</cp:revision>
  <dcterms:created xsi:type="dcterms:W3CDTF">2017-05-16T23:59:00Z</dcterms:created>
  <dcterms:modified xsi:type="dcterms:W3CDTF">2023-02-13T01:43:37Z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E6AB86A2CB384B8784EBDC59E4F2B70C</vt:lpwstr>
  </property>
</Properties>
</file>